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  <p:sldMasterId id="2147483650" r:id="rId3"/>
    <p:sldMasterId id="2147483726" r:id="rId4"/>
  </p:sldMasterIdLst>
  <p:notesMasterIdLst>
    <p:notesMasterId r:id="rId14"/>
  </p:notesMasterIdLst>
  <p:handoutMasterIdLst>
    <p:handoutMasterId r:id="rId15"/>
  </p:handoutMasterIdLst>
  <p:sldIdLst>
    <p:sldId id="267" r:id="rId5"/>
    <p:sldId id="274" r:id="rId6"/>
    <p:sldId id="309" r:id="rId7"/>
    <p:sldId id="307" r:id="rId8"/>
    <p:sldId id="290" r:id="rId9"/>
    <p:sldId id="370" r:id="rId10"/>
    <p:sldId id="271" r:id="rId11"/>
    <p:sldId id="366" r:id="rId12"/>
    <p:sldId id="369" r:id="rId13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0C0"/>
    <a:srgbClr val="BEF4FA"/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3" autoAdjust="0"/>
    <p:restoredTop sz="92365" autoAdjust="0"/>
  </p:normalViewPr>
  <p:slideViewPr>
    <p:cSldViewPr showGuides="1">
      <p:cViewPr varScale="1">
        <p:scale>
          <a:sx n="42" d="100"/>
          <a:sy n="42" d="100"/>
        </p:scale>
        <p:origin x="848" y="48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557955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45439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75990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3474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194025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81509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717802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286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35837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3321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22426" y="8608885"/>
            <a:ext cx="14041560" cy="1500330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6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65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4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4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48" Type="http://schemas.openxmlformats.org/officeDocument/2006/relationships/slideLayout" Target="../slideLayouts/slideLayout67.xml"/><Relationship Id="rId8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29000"/>
                </a:schemeClr>
              </a:gs>
              <a:gs pos="50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4450556" y="450850"/>
            <a:ext cx="9385300" cy="93853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77719" y="1878013"/>
            <a:ext cx="6530975" cy="653097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868" r:id="rId2"/>
    <p:sldLayoutId id="2147483869" r:id="rId3"/>
    <p:sldLayoutId id="2147483870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tp://ftp.ncdc.noaa.gov/pub/data/ghcn/v3/" TargetMode="External"/><Relationship Id="rId2" Type="http://schemas.openxmlformats.org/officeDocument/2006/relationships/hyperlink" Target="http://lasp.colorado.edu/lisird/" TargetMode="External"/><Relationship Id="rId1" Type="http://schemas.openxmlformats.org/officeDocument/2006/relationships/slideLayout" Target="../slideLayouts/slideLayout36.xml"/><Relationship Id="rId4" Type="http://schemas.openxmlformats.org/officeDocument/2006/relationships/hyperlink" Target="ftp://ftp.cmdl.noaa.gov/data/greenhouse_gases/co2/flask/surfac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facebook.com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twitter.com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mail@mail.com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+81 12 3456 7890</a:t>
            </a:r>
            <a:endParaRPr kumimoji="1" lang="ja-JP" altLang="en-US" dirty="0"/>
          </a:p>
        </p:txBody>
      </p:sp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SIRIUS</a:t>
            </a:r>
            <a:endParaRPr kumimoji="1" lang="ja-JP" altLang="en-US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POWERPOINT TEMPLATE</a:t>
            </a:r>
            <a:endParaRPr kumimoji="1" lang="ja-JP" altLang="en-US" dirty="0"/>
          </a:p>
        </p:txBody>
      </p:sp>
      <p:pic>
        <p:nvPicPr>
          <p:cNvPr id="9" name="図プレースホルダー 8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図プレースホルダー 12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図プレースホルダー 16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図プレースホルダー 20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61A2F-FF18-DA40-9A76-823D06698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6413" cy="103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6">
        <p:fade/>
      </p:transition>
    </mc:Choice>
    <mc:Fallback xmlns="">
      <p:transition spd="med" advTm="8506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6602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THERMAL WARMING?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/>
              <a:t>A STUDY OF GLOBAL TEMPERATURE, CO2 AND RADIATION</a:t>
            </a:r>
            <a:endParaRPr kumimoji="1" lang="ja-JP" altLang="en-US" dirty="0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テキスト プレースホルダー 20">
            <a:extLst>
              <a:ext uri="{FF2B5EF4-FFF2-40B4-BE49-F238E27FC236}">
                <a16:creationId xmlns:a16="http://schemas.microsoft.com/office/drawing/2014/main" id="{6D93C5E3-B678-4D46-A516-3FB83C330E30}"/>
              </a:ext>
            </a:extLst>
          </p:cNvPr>
          <p:cNvSpPr txBox="1">
            <a:spLocks/>
          </p:cNvSpPr>
          <p:nvPr/>
        </p:nvSpPr>
        <p:spPr>
          <a:xfrm>
            <a:off x="3877621" y="6332073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Describe the core message or hypothesis for your project.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58E8B1ED-18D3-E04A-8415-3215B79CFF4A}"/>
              </a:ext>
            </a:extLst>
          </p:cNvPr>
          <p:cNvSpPr/>
          <p:nvPr/>
        </p:nvSpPr>
        <p:spPr>
          <a:xfrm>
            <a:off x="2669451" y="6431052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11D306D6-8552-B642-898A-D621FE2D9244}"/>
              </a:ext>
            </a:extLst>
          </p:cNvPr>
          <p:cNvSpPr/>
          <p:nvPr/>
        </p:nvSpPr>
        <p:spPr>
          <a:xfrm>
            <a:off x="2669451" y="8304303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6B6DFFFC-BC69-9F4A-9CF4-506BB8D7F351}"/>
              </a:ext>
            </a:extLst>
          </p:cNvPr>
          <p:cNvSpPr/>
          <p:nvPr/>
        </p:nvSpPr>
        <p:spPr>
          <a:xfrm>
            <a:off x="2669451" y="7367677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8" name="テキスト プレースホルダー 20">
            <a:extLst>
              <a:ext uri="{FF2B5EF4-FFF2-40B4-BE49-F238E27FC236}">
                <a16:creationId xmlns:a16="http://schemas.microsoft.com/office/drawing/2014/main" id="{8B21D3F6-B826-BF45-B14E-37495BCE03B1}"/>
              </a:ext>
            </a:extLst>
          </p:cNvPr>
          <p:cNvSpPr txBox="1">
            <a:spLocks/>
          </p:cNvSpPr>
          <p:nvPr/>
        </p:nvSpPr>
        <p:spPr>
          <a:xfrm>
            <a:off x="3863863" y="7287994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Describe the questions you and your group found interesting, and what motivated you to answer them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テキスト プレースホルダー 20">
            <a:extLst>
              <a:ext uri="{FF2B5EF4-FFF2-40B4-BE49-F238E27FC236}">
                <a16:creationId xmlns:a16="http://schemas.microsoft.com/office/drawing/2014/main" id="{BD26063D-8DF2-FA46-B1AE-A736565ED894}"/>
              </a:ext>
            </a:extLst>
          </p:cNvPr>
          <p:cNvSpPr txBox="1">
            <a:spLocks/>
          </p:cNvSpPr>
          <p:nvPr/>
        </p:nvSpPr>
        <p:spPr>
          <a:xfrm>
            <a:off x="3863863" y="8167042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Summarize where and how you found the data you used to answer these questions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60B5B-7230-47D1-8B86-C404E14D6BFD}"/>
              </a:ext>
            </a:extLst>
          </p:cNvPr>
          <p:cNvSpPr txBox="1"/>
          <p:nvPr/>
        </p:nvSpPr>
        <p:spPr>
          <a:xfrm>
            <a:off x="2437461" y="552990"/>
            <a:ext cx="490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Who updates this : Albert</a:t>
            </a:r>
          </a:p>
        </p:txBody>
      </p:sp>
    </p:spTree>
    <p:extLst>
      <p:ext uri="{BB962C8B-B14F-4D97-AF65-F5344CB8AC3E}">
        <p14:creationId xmlns:p14="http://schemas.microsoft.com/office/powerpoint/2010/main" val="3371498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973">
        <p15:prstTrans prst="wind"/>
      </p:transition>
    </mc:Choice>
    <mc:Fallback xmlns="">
      <p:transition spd="slow" advTm="397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ASSUMPTIOPNS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5"/>
          </p:nvPr>
        </p:nvSpPr>
        <p:spPr>
          <a:xfrm>
            <a:off x="934421" y="7843799"/>
            <a:ext cx="4854903" cy="17475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Temp in Centigrade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Solar Radiation in Watts/m2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CO2 and Air quality in metric </a:t>
            </a:r>
            <a:r>
              <a:rPr lang="en-US" sz="2200" dirty="0" err="1"/>
              <a:t>tonnes</a:t>
            </a:r>
            <a:r>
              <a:rPr lang="en-US" sz="2200" dirty="0"/>
              <a:t> / m2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6"/>
          </p:nvPr>
        </p:nvSpPr>
        <p:spPr>
          <a:xfrm>
            <a:off x="961319" y="6043599"/>
            <a:ext cx="4850349" cy="1747566"/>
          </a:xfrm>
        </p:spPr>
        <p:txBody>
          <a:bodyPr/>
          <a:lstStyle/>
          <a:p>
            <a:r>
              <a:rPr lang="en-US" dirty="0"/>
              <a:t>All values are at global levels measured in metrics(???). Currently we are getting data as</a:t>
            </a: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UOM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2"/>
          </p:nvPr>
        </p:nvSpPr>
        <p:spPr>
          <a:xfrm>
            <a:off x="6703443" y="7791165"/>
            <a:ext cx="4854903" cy="20913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Solar Radiation Comes as Total Solar Irradiance for NRL2 NASA project which takes care of uncertainties / measurement variations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SOLAR RADIATION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RADIATION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5"/>
          </p:nvPr>
        </p:nvSpPr>
        <p:spPr>
          <a:xfrm>
            <a:off x="12335197" y="7791165"/>
            <a:ext cx="4854903" cy="2091320"/>
          </a:xfrm>
        </p:spPr>
        <p:txBody>
          <a:bodyPr/>
          <a:lstStyle/>
          <a:p>
            <a:r>
              <a:rPr lang="en-US" dirty="0"/>
              <a:t>Out of Greenhouse Gases (GHG), maximum contribution towards temp rise comes from CO2. So other GHG are ignored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6"/>
          </p:nvPr>
        </p:nvSpPr>
        <p:spPr>
          <a:xfrm>
            <a:off x="12474743" y="6043600"/>
            <a:ext cx="4850349" cy="1125124"/>
          </a:xfrm>
        </p:spPr>
        <p:txBody>
          <a:bodyPr/>
          <a:lstStyle/>
          <a:p>
            <a:r>
              <a:rPr lang="en-US" dirty="0"/>
              <a:t>Greenhouse Gases (GHG)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GHG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9474588"/>
      </p:ext>
    </p:extLst>
  </p:cSld>
  <p:clrMapOvr>
    <a:masterClrMapping/>
  </p:clrMapOvr>
  <p:transition spd="slow" advTm="7375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HELLO,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sz="4000" dirty="0"/>
              <a:t>LET ME INTRODUCE OUR GROUP…</a:t>
            </a:r>
            <a:endParaRPr kumimoji="1" lang="ja-JP" altLang="en-US" sz="4000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More information here if desired.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l"/>
            <a:r>
              <a:rPr lang="en-US" dirty="0"/>
              <a:t>Albert </a:t>
            </a:r>
            <a:r>
              <a:rPr lang="en-US" dirty="0" err="1"/>
              <a:t>Gendelman</a:t>
            </a:r>
            <a:endParaRPr 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8"/>
          </p:nvPr>
        </p:nvSpPr>
        <p:spPr>
          <a:xfrm>
            <a:off x="12248685" y="4003597"/>
            <a:ext cx="1983978" cy="990542"/>
          </a:xfrm>
        </p:spPr>
        <p:txBody>
          <a:bodyPr/>
          <a:lstStyle/>
          <a:p>
            <a:pPr algn="l"/>
            <a:r>
              <a:rPr lang="en-US" dirty="0" err="1"/>
              <a:t>Madhuram</a:t>
            </a:r>
            <a:r>
              <a:rPr lang="en-US" dirty="0"/>
              <a:t> Swaminathan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/>
            <a:r>
              <a:rPr lang="en-US" dirty="0"/>
              <a:t>Guy Thompson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9286CF-5C6F-E14C-9C3D-335C153B2300}"/>
              </a:ext>
            </a:extLst>
          </p:cNvPr>
          <p:cNvSpPr/>
          <p:nvPr/>
        </p:nvSpPr>
        <p:spPr>
          <a:xfrm>
            <a:off x="14710385" y="3531260"/>
            <a:ext cx="1983978" cy="193521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1" name="テキスト プレースホルダー 14">
            <a:extLst>
              <a:ext uri="{FF2B5EF4-FFF2-40B4-BE49-F238E27FC236}">
                <a16:creationId xmlns:a16="http://schemas.microsoft.com/office/drawing/2014/main" id="{8DDB8750-DC7D-AA40-8EB8-D7DD7E16C0C5}"/>
              </a:ext>
            </a:extLst>
          </p:cNvPr>
          <p:cNvSpPr txBox="1">
            <a:spLocks/>
          </p:cNvSpPr>
          <p:nvPr/>
        </p:nvSpPr>
        <p:spPr>
          <a:xfrm>
            <a:off x="14951951" y="4009970"/>
            <a:ext cx="1500845" cy="99054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Steve</a:t>
            </a:r>
          </a:p>
          <a:p>
            <a:pPr algn="l"/>
            <a:r>
              <a:rPr lang="en-US" dirty="0"/>
              <a:t>Wang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313B1E-A425-3046-BD34-39779F90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93" y="1228065"/>
            <a:ext cx="5985665" cy="5985665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58FB72-1EC4-8B42-9CEF-898A55E5EE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40E1D-DBF2-456F-BBDE-9FAD79F254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0CE49-43A0-4573-A06B-6D031E8C4F1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8852B9-C0AD-479B-8BEC-7D6F806067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7173776-61F9-4C94-B9D2-26F7C951DC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F4C4ACD-4D2C-44A5-8469-016F270F59D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640B2CEF-4E3C-4547-A31E-E1D4B5B502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926270905"/>
      </p:ext>
    </p:extLst>
  </p:cSld>
  <p:clrMapOvr>
    <a:masterClrMapping/>
  </p:clrMapOvr>
  <p:transition spd="slow" advTm="839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1" name="図プレースホルダー 40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図プレースホルダー 42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4" name="図プレースホルダー 43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>
          <a:xfrm>
            <a:off x="10534893" y="1504215"/>
            <a:ext cx="7020778" cy="848975"/>
          </a:xfrm>
        </p:spPr>
        <p:txBody>
          <a:bodyPr/>
          <a:lstStyle/>
          <a:p>
            <a:r>
              <a:rPr lang="en-US" dirty="0"/>
              <a:t>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>
          <a:xfrm>
            <a:off x="10538360" y="2730671"/>
            <a:ext cx="7020779" cy="1208181"/>
          </a:xfrm>
        </p:spPr>
        <p:txBody>
          <a:bodyPr/>
          <a:lstStyle/>
          <a:p>
            <a:r>
              <a:rPr lang="en-US" dirty="0"/>
              <a:t>Handle Missing values and clean the data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>
          <a:xfrm>
            <a:off x="10538361" y="4395021"/>
            <a:ext cx="6120680" cy="1011530"/>
          </a:xfrm>
        </p:spPr>
        <p:txBody>
          <a:bodyPr/>
          <a:lstStyle/>
          <a:p>
            <a:r>
              <a:rPr lang="en-US" dirty="0"/>
              <a:t>Merging Data</a:t>
            </a: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2"/>
          </p:nvPr>
        </p:nvSpPr>
        <p:spPr>
          <a:xfrm>
            <a:off x="10516723" y="5179997"/>
            <a:ext cx="7020780" cy="58506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10538361" y="6072561"/>
            <a:ext cx="6120680" cy="790061"/>
          </a:xfrm>
        </p:spPr>
        <p:txBody>
          <a:bodyPr/>
          <a:lstStyle/>
          <a:p>
            <a:r>
              <a:rPr lang="en-US" dirty="0"/>
              <a:t>Find Relationship between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CO2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Solar Radiation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CO2 vs Solar Radiation</a:t>
            </a: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Plot</a:t>
            </a:r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36"/>
          </p:nvPr>
        </p:nvSpPr>
        <p:spPr>
          <a:xfrm>
            <a:off x="11078421" y="7916371"/>
            <a:ext cx="7020780" cy="58506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Time-series representation of Temp rise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Solar Radiation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Co2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both on Temp</a:t>
            </a:r>
          </a:p>
          <a:p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6" name="図プレースホルダー 45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Planet">
            <a:extLst>
              <a:ext uri="{FF2B5EF4-FFF2-40B4-BE49-F238E27FC236}">
                <a16:creationId xmlns:a16="http://schemas.microsoft.com/office/drawing/2014/main" id="{E563558D-6D48-404A-8CD8-43B803708A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5B1F7-C226-6447-845F-B1CBB54B5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4815" y="2817962"/>
            <a:ext cx="4539317" cy="4539317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DC451F-7582-41FB-904B-7A14521C32CF}"/>
              </a:ext>
            </a:extLst>
          </p:cNvPr>
          <p:cNvSpPr txBox="1"/>
          <p:nvPr/>
        </p:nvSpPr>
        <p:spPr>
          <a:xfrm>
            <a:off x="2596651" y="783530"/>
            <a:ext cx="1977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Steve – On </a:t>
            </a:r>
            <a:r>
              <a:rPr lang="en-US">
                <a:solidFill>
                  <a:srgbClr val="FF0000"/>
                </a:solidFill>
              </a:rPr>
              <a:t>Temp Extraction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D75DF-4837-41C2-B49A-4318A7D70A88}"/>
              </a:ext>
            </a:extLst>
          </p:cNvPr>
          <p:cNvSpPr txBox="1"/>
          <p:nvPr/>
        </p:nvSpPr>
        <p:spPr>
          <a:xfrm>
            <a:off x="4846901" y="739287"/>
            <a:ext cx="19773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Guy  – On Temp Cleaning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5B6F-349F-4D63-A4B0-84360C0D13E5}"/>
              </a:ext>
            </a:extLst>
          </p:cNvPr>
          <p:cNvSpPr txBox="1"/>
          <p:nvPr/>
        </p:nvSpPr>
        <p:spPr>
          <a:xfrm>
            <a:off x="7034392" y="814607"/>
            <a:ext cx="1977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Madhu – points on other Datasets</a:t>
            </a:r>
          </a:p>
        </p:txBody>
      </p:sp>
    </p:spTree>
    <p:extLst>
      <p:ext uri="{BB962C8B-B14F-4D97-AF65-F5344CB8AC3E}">
        <p14:creationId xmlns:p14="http://schemas.microsoft.com/office/powerpoint/2010/main" val="1445043111"/>
      </p:ext>
    </p:extLst>
  </p:cSld>
  <p:clrMapOvr>
    <a:masterClrMapping/>
  </p:clrMapOvr>
  <p:transition spd="slow" advTm="8045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1" name="図プレースホルダー 40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図プレースホルダー 42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4" name="図プレースホルダー 43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>
          <a:xfrm>
            <a:off x="10534893" y="1504215"/>
            <a:ext cx="7020778" cy="848975"/>
          </a:xfrm>
        </p:spPr>
        <p:txBody>
          <a:bodyPr/>
          <a:lstStyle/>
          <a:p>
            <a:r>
              <a:rPr lang="en-US" dirty="0"/>
              <a:t>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>
          <a:xfrm>
            <a:off x="10538360" y="2730671"/>
            <a:ext cx="7020779" cy="1208181"/>
          </a:xfrm>
        </p:spPr>
        <p:txBody>
          <a:bodyPr/>
          <a:lstStyle/>
          <a:p>
            <a:r>
              <a:rPr lang="en-US" dirty="0"/>
              <a:t>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>
          <a:xfrm>
            <a:off x="10538361" y="4395021"/>
            <a:ext cx="6120680" cy="1011530"/>
          </a:xfrm>
        </p:spPr>
        <p:txBody>
          <a:bodyPr/>
          <a:lstStyle/>
          <a:p>
            <a:r>
              <a:rPr lang="en-US" dirty="0"/>
              <a:t>Merging Data</a:t>
            </a: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2"/>
          </p:nvPr>
        </p:nvSpPr>
        <p:spPr>
          <a:xfrm>
            <a:off x="10516723" y="5179997"/>
            <a:ext cx="7020780" cy="58506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10538361" y="6072561"/>
            <a:ext cx="6120680" cy="790061"/>
          </a:xfrm>
        </p:spPr>
        <p:txBody>
          <a:bodyPr/>
          <a:lstStyle/>
          <a:p>
            <a:r>
              <a:rPr lang="en-US" dirty="0"/>
              <a:t>Find Relationship between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CO2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Solar Radiation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CO2 vs Solar Radiation</a:t>
            </a: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Plot</a:t>
            </a:r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36"/>
          </p:nvPr>
        </p:nvSpPr>
        <p:spPr>
          <a:xfrm>
            <a:off x="11078421" y="7916371"/>
            <a:ext cx="7020780" cy="58506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Time-series representation of Temp rise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Solar Radiation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Co2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both on Temp</a:t>
            </a:r>
          </a:p>
          <a:p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6" name="図プレースホルダー 45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Planet">
            <a:extLst>
              <a:ext uri="{FF2B5EF4-FFF2-40B4-BE49-F238E27FC236}">
                <a16:creationId xmlns:a16="http://schemas.microsoft.com/office/drawing/2014/main" id="{E563558D-6D48-404A-8CD8-43B803708A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5B1F7-C226-6447-845F-B1CBB54B5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4815" y="2817962"/>
            <a:ext cx="4539317" cy="4539317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3675F1-AB88-4193-8B09-3F8D98484FFE}"/>
              </a:ext>
            </a:extLst>
          </p:cNvPr>
          <p:cNvSpPr txBox="1"/>
          <p:nvPr/>
        </p:nvSpPr>
        <p:spPr>
          <a:xfrm>
            <a:off x="2796787" y="327965"/>
            <a:ext cx="1755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Madhu</a:t>
            </a:r>
          </a:p>
        </p:txBody>
      </p:sp>
    </p:spTree>
    <p:extLst>
      <p:ext uri="{BB962C8B-B14F-4D97-AF65-F5344CB8AC3E}">
        <p14:creationId xmlns:p14="http://schemas.microsoft.com/office/powerpoint/2010/main" val="3231362991"/>
      </p:ext>
    </p:extLst>
  </p:cSld>
  <p:clrMapOvr>
    <a:masterClrMapping/>
  </p:clrMapOvr>
  <p:transition spd="slow" advTm="8045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Solar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http://lasp.colorado.edu/lisird</a:t>
            </a:r>
            <a:endParaRPr kumimoji="1" lang="ja-JP" altLang="en-US" sz="240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SOLAR IRRADIANCE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Temp.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2672275" y="5437599"/>
            <a:ext cx="5795856" cy="900099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ftp://ftp.ncdc.noaa.gov/pub/data/ghcn/v3</a:t>
            </a:r>
            <a:endParaRPr kumimoji="1" lang="ja-JP" altLang="en-US" sz="2400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TEMPERATURE</a:t>
            </a: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2400" dirty="0">
                <a:hlinkClick r:id="rId4"/>
              </a:rPr>
              <a:t>ftp://ftp.cmdl.noaa.gov/data/greenhouse_gases/co2/flask/surface</a:t>
            </a:r>
            <a:endParaRPr kumimoji="1" lang="ja-JP" altLang="en-US" sz="2400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/>
          </p:nvPr>
        </p:nvSpPr>
        <p:spPr>
          <a:xfrm>
            <a:off x="2672275" y="7236429"/>
            <a:ext cx="5625625" cy="720080"/>
          </a:xfrm>
        </p:spPr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7407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341">
        <p15:prstTrans prst="peelOff"/>
      </p:transition>
    </mc:Choice>
    <mc:Fallback xmlns="">
      <p:transition spd="slow" advTm="934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Dlugokencky</a:t>
            </a:r>
            <a:r>
              <a:rPr lang="en-US" dirty="0"/>
              <a:t>, E.J., P.M. Lang, J.W. </a:t>
            </a:r>
            <a:r>
              <a:rPr lang="en-US" dirty="0" err="1"/>
              <a:t>Mund</a:t>
            </a:r>
            <a:r>
              <a:rPr lang="en-US" dirty="0"/>
              <a:t>, A.M. </a:t>
            </a:r>
            <a:r>
              <a:rPr lang="en-US" dirty="0" err="1"/>
              <a:t>Crotwell</a:t>
            </a:r>
            <a:r>
              <a:rPr lang="en-US" dirty="0"/>
              <a:t>, M.J. </a:t>
            </a:r>
            <a:r>
              <a:rPr lang="en-US" dirty="0" err="1"/>
              <a:t>Crotwell</a:t>
            </a:r>
            <a:r>
              <a:rPr lang="en-US" dirty="0"/>
              <a:t>, and K.W. </a:t>
            </a:r>
            <a:r>
              <a:rPr lang="en-US" dirty="0" err="1"/>
              <a:t>Thoning</a:t>
            </a:r>
            <a:r>
              <a:rPr lang="en-US" dirty="0"/>
              <a:t> (2018), Atmospheric Carbon Dioxide Dry Air Mole Fractions from the NOAA ESRL Carbon Cycle Cooperative Global Air Sampling Network, 1968-2017, Version: 2018-07-31, Path: ftp://</a:t>
            </a:r>
            <a:r>
              <a:rPr lang="en-US" dirty="0" err="1"/>
              <a:t>aftp.cmdl.noaa.gov</a:t>
            </a:r>
            <a:r>
              <a:rPr lang="en-US" dirty="0"/>
              <a:t>/data/</a:t>
            </a:r>
            <a:r>
              <a:rPr lang="en-US" dirty="0" err="1"/>
              <a:t>trace_gases</a:t>
            </a:r>
            <a:r>
              <a:rPr lang="en-US" dirty="0"/>
              <a:t>/co2/flask/surface/. 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7"/>
          </p:nvPr>
        </p:nvSpPr>
        <p:spPr>
          <a:xfrm>
            <a:off x="637261" y="3530513"/>
            <a:ext cx="3870430" cy="773203"/>
          </a:xfrm>
        </p:spPr>
        <p:txBody>
          <a:bodyPr/>
          <a:lstStyle/>
          <a:p>
            <a:r>
              <a:rPr kumimoji="1" lang="en-US" altLang="ja-JP" dirty="0"/>
              <a:t>TEMPERATURE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J. H. </a:t>
            </a:r>
            <a:r>
              <a:rPr lang="en-US" dirty="0" err="1"/>
              <a:t>Lawrimore</a:t>
            </a:r>
            <a:r>
              <a:rPr lang="en-US" dirty="0"/>
              <a:t>, M. J. </a:t>
            </a:r>
            <a:r>
              <a:rPr lang="en-US" dirty="0" err="1"/>
              <a:t>Menne</a:t>
            </a:r>
            <a:r>
              <a:rPr lang="en-US" dirty="0"/>
              <a:t>, B. E. Gleason, C. N. Williams, D. B. </a:t>
            </a:r>
            <a:r>
              <a:rPr lang="en-US" dirty="0" err="1"/>
              <a:t>Wuertz</a:t>
            </a:r>
            <a:r>
              <a:rPr lang="en-US" dirty="0"/>
              <a:t>, R. S. </a:t>
            </a:r>
            <a:r>
              <a:rPr lang="en-US" dirty="0" err="1"/>
              <a:t>Vose</a:t>
            </a:r>
            <a:r>
              <a:rPr lang="en-US" dirty="0"/>
              <a:t>, and J. Rennie (2011), An overview of the Global Historical Climatology Network monthly mean temperature data set, version 3, J. </a:t>
            </a:r>
            <a:r>
              <a:rPr lang="en-US" dirty="0" err="1"/>
              <a:t>Geophys</a:t>
            </a:r>
            <a:r>
              <a:rPr lang="en-US" dirty="0"/>
              <a:t>. Res., 116, D19121, doi:10.1029/2011JD016187.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SOLAR IRRADIANCE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This data comes from SORCE project sponsored by NASA – Satellite Program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Source 4 here.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Source 5 here.</a:t>
            </a:r>
          </a:p>
        </p:txBody>
      </p:sp>
    </p:spTree>
    <p:extLst>
      <p:ext uri="{BB962C8B-B14F-4D97-AF65-F5344CB8AC3E}">
        <p14:creationId xmlns:p14="http://schemas.microsoft.com/office/powerpoint/2010/main" val="2590496837"/>
      </p:ext>
    </p:extLst>
  </p:cSld>
  <p:clrMapOvr>
    <a:masterClrMapping/>
  </p:clrMapOvr>
  <p:transition spd="slow" advTm="5997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1"/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3"/>
          </p:nvPr>
        </p:nvSpPr>
        <p:spPr>
          <a:xfrm>
            <a:off x="3855119" y="6763680"/>
            <a:ext cx="10576175" cy="2205245"/>
          </a:xfrm>
        </p:spPr>
        <p:txBody>
          <a:bodyPr/>
          <a:lstStyle/>
          <a:p>
            <a:r>
              <a:rPr lang="en-US" dirty="0"/>
              <a:t>         Albert </a:t>
            </a:r>
            <a:r>
              <a:rPr lang="en-US" dirty="0" err="1"/>
              <a:t>Gendelman</a:t>
            </a:r>
            <a:endParaRPr lang="en-US" dirty="0"/>
          </a:p>
          <a:p>
            <a:r>
              <a:rPr lang="en-US" dirty="0"/>
              <a:t>          Guy Thompson</a:t>
            </a:r>
          </a:p>
          <a:p>
            <a:r>
              <a:rPr lang="en-US" dirty="0"/>
              <a:t>    </a:t>
            </a:r>
            <a:r>
              <a:rPr lang="en-US" dirty="0" err="1"/>
              <a:t>Madhuram</a:t>
            </a:r>
            <a:r>
              <a:rPr lang="en-US" dirty="0"/>
              <a:t> Swaminathan</a:t>
            </a:r>
          </a:p>
          <a:p>
            <a:r>
              <a:rPr lang="en-US" dirty="0"/>
              <a:t>Steve Wang</a:t>
            </a:r>
          </a:p>
        </p:txBody>
      </p:sp>
    </p:spTree>
    <p:extLst>
      <p:ext uri="{BB962C8B-B14F-4D97-AF65-F5344CB8AC3E}">
        <p14:creationId xmlns:p14="http://schemas.microsoft.com/office/powerpoint/2010/main" val="3852853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720">
        <p15:prstTrans prst="prestige"/>
      </p:transition>
    </mc:Choice>
    <mc:Fallback xmlns="">
      <p:transition spd="slow" advTm="15720">
        <p:fade/>
      </p:transition>
    </mc:Fallback>
  </mc:AlternateContent>
</p:sld>
</file>

<file path=ppt/theme/theme1.xml><?xml version="1.0" encoding="utf-8"?>
<a:theme xmlns:a="http://schemas.openxmlformats.org/drawingml/2006/main" name="Title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o Decoration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44417</TotalTime>
  <Words>621</Words>
  <Application>Microsoft Office PowerPoint</Application>
  <PresentationFormat>Custom</PresentationFormat>
  <Paragraphs>108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ＭＳ Ｐゴシック</vt:lpstr>
      <vt:lpstr>Arial</vt:lpstr>
      <vt:lpstr>Calibri</vt:lpstr>
      <vt:lpstr>Roboto Condensed Light</vt:lpstr>
      <vt:lpstr>Roboto Light</vt:lpstr>
      <vt:lpstr>Spica Neue</vt:lpstr>
      <vt:lpstr>Spica Neue Light</vt:lpstr>
      <vt:lpstr>Wingdings</vt:lpstr>
      <vt:lpstr>Title</vt:lpstr>
      <vt:lpstr>No Decoration</vt:lpstr>
      <vt:lpstr>Contents</vt:lpstr>
      <vt:lpstr>1_Contents</vt:lpstr>
      <vt:lpstr>SIRIUS</vt:lpstr>
      <vt:lpstr>THERMAL WARMING?</vt:lpstr>
      <vt:lpstr>ASSUMPTIOPNS</vt:lpstr>
      <vt:lpstr>HELLO,</vt:lpstr>
      <vt:lpstr>PowerPoint Presentation</vt:lpstr>
      <vt:lpstr>PowerPoint Presentation</vt:lpstr>
      <vt:lpstr>Conclusion</vt:lpstr>
      <vt:lpstr>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madhu ananth</cp:lastModifiedBy>
  <cp:revision>731</cp:revision>
  <dcterms:created xsi:type="dcterms:W3CDTF">2015-01-09T17:56:04Z</dcterms:created>
  <dcterms:modified xsi:type="dcterms:W3CDTF">2019-01-18T02:03:21Z</dcterms:modified>
</cp:coreProperties>
</file>